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79"/>
  </p:notesMasterIdLst>
  <p:sldIdLst>
    <p:sldId id="257" r:id="rId6"/>
    <p:sldId id="8414" r:id="rId7"/>
    <p:sldId id="4311" r:id="rId8"/>
    <p:sldId id="8402" r:id="rId9"/>
    <p:sldId id="8416" r:id="rId10"/>
    <p:sldId id="8404" r:id="rId11"/>
    <p:sldId id="260" r:id="rId12"/>
    <p:sldId id="261" r:id="rId13"/>
    <p:sldId id="1795" r:id="rId14"/>
    <p:sldId id="8405" r:id="rId15"/>
    <p:sldId id="8399" r:id="rId16"/>
    <p:sldId id="8401" r:id="rId17"/>
    <p:sldId id="1623" r:id="rId18"/>
    <p:sldId id="1624" r:id="rId19"/>
    <p:sldId id="1625" r:id="rId20"/>
    <p:sldId id="1542" r:id="rId21"/>
    <p:sldId id="8411" r:id="rId22"/>
    <p:sldId id="8378" r:id="rId23"/>
    <p:sldId id="8420" r:id="rId24"/>
    <p:sldId id="8421" r:id="rId25"/>
    <p:sldId id="8406" r:id="rId26"/>
    <p:sldId id="1587" r:id="rId27"/>
    <p:sldId id="8383" r:id="rId28"/>
    <p:sldId id="850" r:id="rId29"/>
    <p:sldId id="2504" r:id="rId30"/>
    <p:sldId id="314" r:id="rId31"/>
    <p:sldId id="8380" r:id="rId32"/>
    <p:sldId id="8408" r:id="rId33"/>
    <p:sldId id="359" r:id="rId34"/>
    <p:sldId id="8397" r:id="rId35"/>
    <p:sldId id="1886" r:id="rId36"/>
    <p:sldId id="8413" r:id="rId37"/>
    <p:sldId id="8412" r:id="rId38"/>
    <p:sldId id="8417" r:id="rId39"/>
    <p:sldId id="8403" r:id="rId40"/>
    <p:sldId id="8410" r:id="rId41"/>
    <p:sldId id="361" r:id="rId42"/>
    <p:sldId id="513" r:id="rId43"/>
    <p:sldId id="516" r:id="rId44"/>
    <p:sldId id="8392" r:id="rId45"/>
    <p:sldId id="8389" r:id="rId46"/>
    <p:sldId id="8390" r:id="rId47"/>
    <p:sldId id="8388" r:id="rId48"/>
    <p:sldId id="8381" r:id="rId49"/>
    <p:sldId id="8407" r:id="rId50"/>
    <p:sldId id="2507" r:id="rId51"/>
    <p:sldId id="8418" r:id="rId52"/>
    <p:sldId id="2499" r:id="rId53"/>
    <p:sldId id="1713" r:id="rId54"/>
    <p:sldId id="4323" r:id="rId55"/>
    <p:sldId id="4348" r:id="rId56"/>
    <p:sldId id="8391" r:id="rId57"/>
    <p:sldId id="620" r:id="rId58"/>
    <p:sldId id="621" r:id="rId59"/>
    <p:sldId id="622" r:id="rId60"/>
    <p:sldId id="8419" r:id="rId61"/>
    <p:sldId id="623" r:id="rId62"/>
    <p:sldId id="1868" r:id="rId63"/>
    <p:sldId id="1867" r:id="rId64"/>
    <p:sldId id="633" r:id="rId65"/>
    <p:sldId id="632" r:id="rId66"/>
    <p:sldId id="8394" r:id="rId67"/>
    <p:sldId id="8387" r:id="rId68"/>
    <p:sldId id="362" r:id="rId69"/>
    <p:sldId id="8393" r:id="rId70"/>
    <p:sldId id="366" r:id="rId71"/>
    <p:sldId id="8415" r:id="rId72"/>
    <p:sldId id="2515" r:id="rId73"/>
    <p:sldId id="1987" r:id="rId74"/>
    <p:sldId id="2517" r:id="rId75"/>
    <p:sldId id="8379" r:id="rId76"/>
    <p:sldId id="581" r:id="rId77"/>
    <p:sldId id="1611" r:id="rId78"/>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4311"/>
            <p14:sldId id="8402"/>
            <p14:sldId id="8416"/>
            <p14:sldId id="8404"/>
            <p14:sldId id="260"/>
            <p14:sldId id="261"/>
            <p14:sldId id="1795"/>
            <p14:sldId id="8405"/>
            <p14:sldId id="8399"/>
            <p14:sldId id="8401"/>
            <p14:sldId id="1623"/>
            <p14:sldId id="1624"/>
            <p14:sldId id="1625"/>
            <p14:sldId id="1542"/>
            <p14:sldId id="8411"/>
            <p14:sldId id="8378"/>
            <p14:sldId id="8420"/>
            <p14:sldId id="8421"/>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397"/>
            <p14:sldId id="1886"/>
            <p14:sldId id="8413"/>
            <p14:sldId id="8412"/>
            <p14:sldId id="8417"/>
            <p14:sldId id="8403"/>
            <p14:sldId id="8410"/>
            <p14:sldId id="361"/>
            <p14:sldId id="513"/>
            <p14:sldId id="516"/>
          </p14:sldIdLst>
        </p14:section>
        <p14:section name="Tooling &amp; Integration" id="{6058E4F1-2F74-460E-8EE7-097413CC2249}">
          <p14:sldIdLst>
            <p14:sldId id="8392"/>
            <p14:sldId id="8389"/>
            <p14:sldId id="8390"/>
            <p14:sldId id="8388"/>
            <p14:sldId id="8381"/>
            <p14:sldId id="8407"/>
            <p14:sldId id="2507"/>
            <p14:sldId id="8418"/>
            <p14:sldId id="2499"/>
            <p14:sldId id="1713"/>
            <p14:sldId id="4323"/>
            <p14:sldId id="4348"/>
          </p14:sldIdLst>
        </p14:section>
        <p14:section name="Xamarin.Forms Overview" id="{472BAAF9-B129-44CE-9227-E4AE1F240F2A}">
          <p14:sldIdLst>
            <p14:sldId id="8391"/>
            <p14:sldId id="620"/>
            <p14:sldId id="621"/>
            <p14:sldId id="622"/>
            <p14:sldId id="8419"/>
            <p14:sldId id="623"/>
            <p14:sldId id="1868"/>
            <p14:sldId id="1867"/>
            <p14:sldId id="633"/>
            <p14:sldId id="632"/>
          </p14:sldIdLst>
        </p14:section>
        <p14:section name="Xamarin &amp; Visual Studio" id="{BB5D9F48-4BE5-411C-9B9E-E8642DED5F3E}">
          <p14:sldIdLst>
            <p14:sldId id="8394"/>
            <p14:sldId id="8387"/>
            <p14:sldId id="362"/>
            <p14:sldId id="8393"/>
            <p14:sldId id="366"/>
            <p14:sldId id="8415"/>
            <p14:sldId id="2515"/>
            <p14:sldId id="1987"/>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82119-FE81-4981-B65C-E504A6BE1587}" v="12" dt="2019-04-01T20:32:34.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23" autoAdjust="0"/>
    <p:restoredTop sz="87315" autoAdjust="0"/>
  </p:normalViewPr>
  <p:slideViewPr>
    <p:cSldViewPr snapToGrid="0">
      <p:cViewPr varScale="1">
        <p:scale>
          <a:sx n="140" d="100"/>
          <a:sy n="140" d="100"/>
        </p:scale>
        <p:origin x="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it is with it’s unique application architecture. In fact it is the .NET architecture itself. You decided what platforms you want your apps to run on, we call them head projects. </a:t>
            </a:r>
          </a:p>
          <a:p>
            <a:endParaRPr lang="en-US" dirty="0"/>
          </a:p>
          <a:p>
            <a:r>
              <a:rPr lang="en-US" dirty="0"/>
              <a:t>You can access all of the native APIs for each and share a bulk of the C# logic. Here we see business logic, platform APIs, and user interfaces. 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10/14/2020 2:32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10/14/2020 2:32 PM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10/14/2020 2:32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10/14/2020 2:32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building out a simple app with Xamarin leveraging .NET and a shared logic base for the business logic, native API access, and the user interface. After this we will talk about the different libraries that the Xamarin platform offers to power this scenario.</a:t>
            </a:r>
          </a:p>
          <a:p>
            <a:endParaRPr lang="en-US" dirty="0"/>
          </a:p>
          <a:p>
            <a:r>
              <a:rPr lang="en-US" dirty="0"/>
              <a:t>We will build out a simple app that allows us to enter text and send a tweet. After that we will look at a more complex app that calls into an ASP.NET Core Web API backend.</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00356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no audio if you need to play it back. You will need internet connectivity, or download it ahead of time. Feel free to contact motz@Microsoft.com</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05575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audio.</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349001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10/14/2020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10/14/2020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32</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36</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top it all off, Xamarin is on top of all the latest OS updates and additional platforms.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163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10/14/2020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10/14/2020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defTabSz="931740">
              <a:defRPr/>
            </a:pPr>
            <a:fld id="{3D7B9D4F-5F19-438C-92E8-037C6AE8F87D}" type="slidenum">
              <a:rPr lang="en-US">
                <a:solidFill>
                  <a:prstClr val="black"/>
                </a:solidFill>
              </a:rPr>
              <a:pPr defTabSz="931740">
                <a:defRPr/>
              </a:pPr>
              <a:t>51</a:t>
            </a:fld>
            <a:endParaRPr lang="en-US">
              <a:solidFill>
                <a:prstClr val="black"/>
              </a:solidFill>
            </a:endParaRPr>
          </a:p>
        </p:txBody>
      </p:sp>
    </p:spTree>
    <p:extLst>
      <p:ext uri="{BB962C8B-B14F-4D97-AF65-F5344CB8AC3E}">
        <p14:creationId xmlns:p14="http://schemas.microsoft.com/office/powerpoint/2010/main" val="1997456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have gone through .NET, the Ecosystem, and where Azure can help out, but let’s look more in-depth at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52</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53</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 From sending an email, to ordering a pizza, to driving our cars, software is there and we need to be able to reach them.</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54</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2152781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each platform is unique, which is why Xamarin.Forms offers platform specifics that can be called directly in shared code. So for instance if we want to enable large headers we can do it right in the XAML for iOS.</a:t>
            </a:r>
          </a:p>
        </p:txBody>
      </p:sp>
    </p:spTree>
    <p:extLst>
      <p:ext uri="{BB962C8B-B14F-4D97-AF65-F5344CB8AC3E}">
        <p14:creationId xmlns:p14="http://schemas.microsoft.com/office/powerpoint/2010/main" val="3370730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there are tons of these built in for each platform and growing!</a:t>
            </a:r>
          </a:p>
        </p:txBody>
      </p:sp>
    </p:spTree>
    <p:extLst>
      <p:ext uri="{BB962C8B-B14F-4D97-AF65-F5344CB8AC3E}">
        <p14:creationId xmlns:p14="http://schemas.microsoft.com/office/powerpoint/2010/main" val="2332613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there are some common services such as a messaging center to do pub/sub across your app.</a:t>
            </a:r>
          </a:p>
        </p:txBody>
      </p:sp>
    </p:spTree>
    <p:extLst>
      <p:ext uri="{BB962C8B-B14F-4D97-AF65-F5344CB8AC3E}">
        <p14:creationId xmlns:p14="http://schemas.microsoft.com/office/powerpoint/2010/main" val="2521422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 dependency service for interface based programming and to get into platform implementations.</a:t>
            </a:r>
          </a:p>
        </p:txBody>
      </p:sp>
    </p:spTree>
    <p:extLst>
      <p:ext uri="{BB962C8B-B14F-4D97-AF65-F5344CB8AC3E}">
        <p14:creationId xmlns:p14="http://schemas.microsoft.com/office/powerpoint/2010/main" val="2873830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62</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 That is where Xamarin can help .NET developers. In fact there are tons of companies that entrust Xamarin and .NET today.</a:t>
            </a:r>
            <a:endParaRPr sz="14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65</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66</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67</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68</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not only for C#, but also Xamarin.Forms XAML.</a:t>
            </a:r>
          </a:p>
        </p:txBody>
      </p:sp>
      <p:sp>
        <p:nvSpPr>
          <p:cNvPr id="4" name="Slide Number Placeholder 3"/>
          <p:cNvSpPr>
            <a:spLocks noGrp="1"/>
          </p:cNvSpPr>
          <p:nvPr>
            <p:ph type="sldNum" sz="quarter" idx="5"/>
          </p:nvPr>
        </p:nvSpPr>
        <p:spPr/>
        <p:txBody>
          <a:bodyPr/>
          <a:lstStyle/>
          <a:p>
            <a:fld id="{E0AE778D-2A57-4226-B72B-26EA3CA60131}" type="slidenum">
              <a:rPr lang="en-US" smtClean="0"/>
              <a:t>69</a:t>
            </a:fld>
            <a:endParaRPr lang="en-US"/>
          </a:p>
        </p:txBody>
      </p:sp>
    </p:spTree>
    <p:extLst>
      <p:ext uri="{BB962C8B-B14F-4D97-AF65-F5344CB8AC3E}">
        <p14:creationId xmlns:p14="http://schemas.microsoft.com/office/powerpoint/2010/main" val="355506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70</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10/14/2020 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10/14/2020</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10/14/2020 2:32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 Each of them are exactly what developers need to be super productive. 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20371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2.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image" Target="../media/image10.emf"/><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 id="2147484161"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video" Target="https://www.youtube.com/embed/97jI9_JUbVY?feature=oembed" TargetMode="Externa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ideo" Target="https://www.youtube.com/embed/Ij0d_jPHqQo?feature=oembed" TargetMode="Externa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62.xml"/><Relationship Id="rId5" Type="http://schemas.openxmlformats.org/officeDocument/2006/relationships/image" Target="../media/image95.png"/><Relationship Id="rId4" Type="http://schemas.openxmlformats.org/officeDocument/2006/relationships/image" Target="../media/image94.em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tiff"/><Relationship Id="rId7" Type="http://schemas.openxmlformats.org/officeDocument/2006/relationships/image" Target="../media/image101.tif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00.png"/><Relationship Id="rId11" Type="http://schemas.openxmlformats.org/officeDocument/2006/relationships/image" Target="../media/image70.png"/><Relationship Id="rId5" Type="http://schemas.openxmlformats.org/officeDocument/2006/relationships/image" Target="../media/image99.png"/><Relationship Id="rId10" Type="http://schemas.openxmlformats.org/officeDocument/2006/relationships/image" Target="../media/image69.emf"/><Relationship Id="rId4" Type="http://schemas.openxmlformats.org/officeDocument/2006/relationships/image" Target="../media/image98.png"/><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tiff"/><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21.svg"/></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37.xml"/><Relationship Id="rId16"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jpe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svg"/><Relationship Id="rId9" Type="http://schemas.openxmlformats.org/officeDocument/2006/relationships/image" Target="../media/image147.png"/></Relationships>
</file>

<file path=ppt/slides/_rels/slide4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s>
</file>

<file path=ppt/slides/_rels/slide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image" Target="../media/image173.png"/><Relationship Id="rId21" Type="http://schemas.openxmlformats.org/officeDocument/2006/relationships/image" Target="../media/image191.emf"/><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notesSlide" Target="../notesSlides/notesSlide46.xml"/><Relationship Id="rId16" Type="http://schemas.openxmlformats.org/officeDocument/2006/relationships/image" Target="../media/image186.png"/><Relationship Id="rId20" Type="http://schemas.openxmlformats.org/officeDocument/2006/relationships/image" Target="../media/image190.sv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193.png"/><Relationship Id="rId10" Type="http://schemas.openxmlformats.org/officeDocument/2006/relationships/image" Target="../media/image180.png"/><Relationship Id="rId19" Type="http://schemas.openxmlformats.org/officeDocument/2006/relationships/image" Target="../media/image189.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73.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9.xml"/><Relationship Id="rId1" Type="http://schemas.openxmlformats.org/officeDocument/2006/relationships/slideLayout" Target="../slideLayouts/slideLayout63.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68.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3.xml"/><Relationship Id="rId1" Type="http://schemas.openxmlformats.org/officeDocument/2006/relationships/slideLayout" Target="../slideLayouts/slideLayout66.xml"/><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64.xml"/><Relationship Id="rId5" Type="http://schemas.openxmlformats.org/officeDocument/2006/relationships/image" Target="../media/image203.png"/><Relationship Id="rId4" Type="http://schemas.openxmlformats.org/officeDocument/2006/relationships/image" Target="../media/image202.png"/></Relationships>
</file>

<file path=ppt/slides/_rels/slide5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55.xml"/><Relationship Id="rId1" Type="http://schemas.openxmlformats.org/officeDocument/2006/relationships/slideLayout" Target="../slideLayouts/slideLayout6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6.xml"/><Relationship Id="rId1" Type="http://schemas.openxmlformats.org/officeDocument/2006/relationships/slideLayout" Target="../slideLayouts/slideLayout63.xml"/><Relationship Id="rId5" Type="http://schemas.openxmlformats.org/officeDocument/2006/relationships/image" Target="../media/image211.png"/><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7.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21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17.png"/></Relationships>
</file>

<file path=ppt/slides/_rels/slide6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220.png"/><Relationship Id="rId4" Type="http://schemas.openxmlformats.org/officeDocument/2006/relationships/image" Target="../media/image21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1.png"/><Relationship Id="rId5" Type="http://schemas.openxmlformats.org/officeDocument/2006/relationships/image" Target="../media/image218.png"/><Relationship Id="rId4"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224.jpeg"/></Relationships>
</file>

<file path=ppt/slides/_rels/slide7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3" Type="http://schemas.openxmlformats.org/officeDocument/2006/relationships/image" Target="../media/image27.tiff"/><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a:latin typeface="+mn-lt"/>
              </a:rPr>
              <a:t>Speaker Name</a:t>
            </a:r>
          </a:p>
          <a:p>
            <a:r>
              <a:rPr lang="en-US" sz="2800">
                <a:latin typeface="+mn-lt"/>
              </a:rPr>
              <a:t>Speaker Title</a:t>
            </a:r>
          </a:p>
          <a:p>
            <a:endParaRPr lang="en-US" sz="2400" b="1">
              <a:latin typeface="+mn-lt"/>
            </a:endParaRPr>
          </a:p>
          <a:p>
            <a:r>
              <a:rPr lang="en-US" sz="2400" b="1">
                <a:latin typeface="+mn-lt"/>
              </a:rPr>
              <a:t>@</a:t>
            </a:r>
            <a:r>
              <a:rPr lang="en-US" sz="2400" b="1" err="1">
                <a:latin typeface="+mn-lt"/>
              </a:rPr>
              <a:t>TwitterAccount</a:t>
            </a:r>
            <a:endParaRPr lang="en-US" sz="2400" b="1">
              <a:latin typeface="+mn-lt"/>
            </a:endParaRPr>
          </a:p>
          <a:p>
            <a:r>
              <a:rPr lang="en-US" sz="2400" b="1">
                <a:latin typeface="+mn-lt"/>
              </a:rPr>
              <a:t>name@email.com</a:t>
            </a:r>
          </a:p>
          <a:p>
            <a:endParaRPr lang="en-US">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FA44-07C4-42F1-A5AE-EC4D7AABE0CC}"/>
              </a:ext>
            </a:extLst>
          </p:cNvPr>
          <p:cNvSpPr>
            <a:spLocks noGrp="1"/>
          </p:cNvSpPr>
          <p:nvPr>
            <p:ph type="title"/>
          </p:nvPr>
        </p:nvSpPr>
        <p:spPr>
          <a:xfrm>
            <a:off x="1285498" y="2881341"/>
            <a:ext cx="10010687" cy="1846659"/>
          </a:xfrm>
        </p:spPr>
        <p:txBody>
          <a:bodyPr/>
          <a:lstStyle/>
          <a:p>
            <a:r>
              <a:rPr lang="en-US"/>
              <a:t>Demo: </a:t>
            </a:r>
            <a:br>
              <a:rPr lang="en-US"/>
            </a:br>
            <a:r>
              <a:rPr lang="en-US"/>
              <a:t>Xamarin Development</a:t>
            </a:r>
          </a:p>
        </p:txBody>
      </p:sp>
    </p:spTree>
    <p:extLst>
      <p:ext uri="{BB962C8B-B14F-4D97-AF65-F5344CB8AC3E}">
        <p14:creationId xmlns:p14="http://schemas.microsoft.com/office/powerpoint/2010/main" val="2330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2EE330-0164-413F-9BD9-6DBED926571F}"/>
              </a:ext>
            </a:extLst>
          </p:cNvPr>
          <p:cNvSpPr/>
          <p:nvPr/>
        </p:nvSpPr>
        <p:spPr>
          <a:xfrm>
            <a:off x="4520664" y="3244334"/>
            <a:ext cx="3150671" cy="369332"/>
          </a:xfrm>
          <a:prstGeom prst="rect">
            <a:avLst/>
          </a:prstGeom>
        </p:spPr>
        <p:txBody>
          <a:bodyPr wrap="none">
            <a:spAutoFit/>
          </a:bodyPr>
          <a:lstStyle/>
          <a:p>
            <a:r>
              <a:rPr lang="en-US"/>
              <a:t>https://youtu.be/97jI9_JUbVY</a:t>
            </a:r>
          </a:p>
        </p:txBody>
      </p:sp>
      <p:pic>
        <p:nvPicPr>
          <p:cNvPr id="5" name="Online Media 4" title="Intro to Xamarin">
            <a:hlinkClick r:id="" action="ppaction://media"/>
            <a:extLst>
              <a:ext uri="{FF2B5EF4-FFF2-40B4-BE49-F238E27FC236}">
                <a16:creationId xmlns:a16="http://schemas.microsoft.com/office/drawing/2014/main" id="{9D0B4316-2680-4BA7-8066-444A9E4B3B48}"/>
              </a:ext>
            </a:extLst>
          </p:cNvPr>
          <p:cNvPicPr>
            <a:picLocks noRot="1" noChangeAspect="1"/>
          </p:cNvPicPr>
          <p:nvPr>
            <a:videoFile r:link="rId1"/>
          </p:nvPr>
        </p:nvPicPr>
        <p:blipFill>
          <a:blip r:embed="rId4"/>
          <a:stretch>
            <a:fillRect/>
          </a:stretch>
        </p:blipFill>
        <p:spPr>
          <a:xfrm>
            <a:off x="-1" y="0"/>
            <a:ext cx="12192001" cy="6858001"/>
          </a:xfrm>
          <a:prstGeom prst="rect">
            <a:avLst/>
          </a:prstGeom>
        </p:spPr>
      </p:pic>
    </p:spTree>
    <p:extLst>
      <p:ext uri="{BB962C8B-B14F-4D97-AF65-F5344CB8AC3E}">
        <p14:creationId xmlns:p14="http://schemas.microsoft.com/office/powerpoint/2010/main" val="38283414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709944"/>
          </a:xfrm>
        </p:spPr>
        <p:txBody>
          <a:bodyPr/>
          <a:lstStyle/>
          <a:p>
            <a:r>
              <a:rPr lang="en-US"/>
              <a:t>What is Xamarin?</a:t>
            </a:r>
          </a:p>
          <a:p>
            <a:r>
              <a:rPr lang="en-US"/>
              <a:t>Demo</a:t>
            </a:r>
          </a:p>
          <a:p>
            <a:r>
              <a:rPr lang="en-US"/>
              <a:t>.NET</a:t>
            </a:r>
            <a:r>
              <a:rPr lang="en-US">
                <a:solidFill>
                  <a:srgbClr val="FF0000"/>
                </a:solidFill>
              </a:rPr>
              <a:t> </a:t>
            </a:r>
            <a:endParaRPr lang="en-US"/>
          </a:p>
          <a:p>
            <a:r>
              <a:rPr lang="en-US"/>
              <a:t>Under the Hood</a:t>
            </a:r>
          </a:p>
          <a:p>
            <a:r>
              <a:rPr lang="en-US"/>
              <a:t>Integrations </a:t>
            </a:r>
          </a:p>
          <a:p>
            <a:r>
              <a:rPr lang="en-US"/>
              <a:t>Xamarin.Forms Overview</a:t>
            </a:r>
          </a:p>
          <a:p>
            <a:r>
              <a:rPr lang="en-US"/>
              <a:t>Visual Studio</a:t>
            </a:r>
            <a:r>
              <a:rPr lang="en-US">
                <a:solidFill>
                  <a:srgbClr val="FF0000"/>
                </a:solidFill>
              </a:rPr>
              <a:t> </a:t>
            </a:r>
            <a:endParaRPr lang="en-US"/>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 to Xamarin with Audio">
            <a:hlinkClick r:id="" action="ppaction://media"/>
            <a:extLst>
              <a:ext uri="{FF2B5EF4-FFF2-40B4-BE49-F238E27FC236}">
                <a16:creationId xmlns:a16="http://schemas.microsoft.com/office/drawing/2014/main" id="{89277FBC-5C29-428A-B8BC-BCC157AF2059}"/>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1869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17" name="Rectangle 1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fontScale="90000"/>
          </a:bodyPr>
          <a:lstStyle/>
          <a:p>
            <a:r>
              <a:rPr lang="en-US">
                <a:solidFill>
                  <a:srgbClr val="3BB7A8"/>
                </a:solidFill>
              </a:rPr>
              <a:t>✓ </a:t>
            </a:r>
            <a:r>
              <a:rPr lang="en-US">
                <a:solidFill>
                  <a:srgbClr val="512BD4"/>
                </a:solidFill>
              </a:rPr>
              <a:t>Always up-to-date</a:t>
            </a:r>
          </a:p>
        </p:txBody>
      </p:sp>
      <p:sp>
        <p:nvSpPr>
          <p:cNvPr id="15" name="Text Placeholder 7"/>
          <p:cNvSpPr>
            <a:spLocks noGrp="1"/>
          </p:cNvSpPr>
          <p:nvPr>
            <p:ph type="body" sz="quarter" idx="13"/>
          </p:nvPr>
        </p:nvSpPr>
        <p:spPr>
          <a:xfrm>
            <a:off x="917306" y="2376477"/>
            <a:ext cx="4151405" cy="3143976"/>
          </a:xfrm>
        </p:spPr>
        <p:txBody>
          <a:bodyPr>
            <a:noAutofit/>
          </a:bodyPr>
          <a:lstStyle/>
          <a:p>
            <a:r>
              <a:rPr lang="en-US" sz="3000" b="1">
                <a:latin typeface="Segoe UI" charset="0"/>
                <a:ea typeface="Segoe UI" charset="0"/>
                <a:cs typeface="Segoe UI" charset="0"/>
              </a:rPr>
              <a:t>Same-day support:</a:t>
            </a:r>
          </a:p>
          <a:p>
            <a:pPr marL="342900" indent="-342900">
              <a:buFont typeface="Arial" charset="0"/>
              <a:buChar char="•"/>
            </a:pPr>
            <a:r>
              <a:rPr lang="en-US" sz="2500">
                <a:latin typeface="Segoe UI" charset="0"/>
                <a:ea typeface="Segoe UI" charset="0"/>
                <a:cs typeface="Segoe UI" charset="0"/>
              </a:rPr>
              <a:t>iOS 5</a:t>
            </a:r>
          </a:p>
          <a:p>
            <a:pPr marL="342900" indent="-342900">
              <a:buFont typeface="Arial" charset="0"/>
              <a:buChar char="•"/>
            </a:pPr>
            <a:r>
              <a:rPr lang="en-US" sz="2500">
                <a:latin typeface="Segoe UI" charset="0"/>
                <a:ea typeface="Segoe UI" charset="0"/>
                <a:cs typeface="Segoe UI" charset="0"/>
              </a:rPr>
              <a:t>iOS 6</a:t>
            </a:r>
          </a:p>
          <a:p>
            <a:pPr marL="342900" indent="-342900">
              <a:buFont typeface="Arial" charset="0"/>
              <a:buChar char="•"/>
            </a:pPr>
            <a:r>
              <a:rPr lang="en-US" sz="2500">
                <a:latin typeface="Segoe UI" charset="0"/>
                <a:ea typeface="Segoe UI" charset="0"/>
                <a:cs typeface="Segoe UI" charset="0"/>
              </a:rPr>
              <a:t>iOS 7</a:t>
            </a:r>
          </a:p>
          <a:p>
            <a:pPr marL="342900" indent="-342900">
              <a:buFont typeface="Arial" charset="0"/>
              <a:buChar char="•"/>
            </a:pPr>
            <a:r>
              <a:rPr lang="en-US" sz="2500">
                <a:latin typeface="Segoe UI" charset="0"/>
                <a:ea typeface="Segoe UI" charset="0"/>
                <a:cs typeface="Segoe UI" charset="0"/>
              </a:rPr>
              <a:t>iOS 8</a:t>
            </a:r>
          </a:p>
          <a:p>
            <a:pPr marL="342900" indent="-342900">
              <a:buFont typeface="Arial" charset="0"/>
              <a:buChar char="•"/>
            </a:pPr>
            <a:r>
              <a:rPr lang="en-US" sz="2500">
                <a:latin typeface="Segoe UI" charset="0"/>
                <a:ea typeface="Segoe UI" charset="0"/>
                <a:cs typeface="Segoe UI" charset="0"/>
              </a:rPr>
              <a:t>iOS 9</a:t>
            </a:r>
          </a:p>
          <a:p>
            <a:pPr marL="342900" indent="-342900">
              <a:buFont typeface="Arial" charset="0"/>
              <a:buChar char="•"/>
            </a:pPr>
            <a:r>
              <a:rPr lang="en-US" sz="2500">
                <a:latin typeface="Segoe UI" charset="0"/>
                <a:ea typeface="Segoe UI" charset="0"/>
                <a:cs typeface="Segoe UI" charset="0"/>
              </a:rPr>
              <a:t>iOS 10</a:t>
            </a:r>
          </a:p>
          <a:p>
            <a:pPr marL="342900" indent="-342900">
              <a:buFont typeface="Arial" charset="0"/>
              <a:buChar char="•"/>
            </a:pPr>
            <a:r>
              <a:rPr lang="en-US" sz="2500">
                <a:latin typeface="Segoe UI" charset="0"/>
                <a:ea typeface="Segoe UI" charset="0"/>
                <a:cs typeface="Segoe UI" charset="0"/>
              </a:rPr>
              <a:t>iOS 11</a:t>
            </a:r>
          </a:p>
          <a:p>
            <a:pPr marL="342900" indent="-342900">
              <a:buFont typeface="Arial" charset="0"/>
              <a:buChar char="•"/>
            </a:pPr>
            <a:r>
              <a:rPr lang="en-US" sz="2500">
                <a:latin typeface="Segoe UI" charset="0"/>
                <a:ea typeface="Segoe UI" charset="0"/>
                <a:cs typeface="Segoe UI" charset="0"/>
              </a:rPr>
              <a:t>iOS 12</a:t>
            </a:r>
          </a:p>
        </p:txBody>
      </p:sp>
      <p:sp>
        <p:nvSpPr>
          <p:cNvPr id="16" name="Text Placeholder 7"/>
          <p:cNvSpPr txBox="1">
            <a:spLocks/>
          </p:cNvSpPr>
          <p:nvPr/>
        </p:nvSpPr>
        <p:spPr>
          <a:xfrm>
            <a:off x="6887498" y="2376477"/>
            <a:ext cx="4950619" cy="34480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3000" b="1" i="0" u="none" strike="noStrike" kern="1200" cap="none" spc="0" normalizeH="0" baseline="0" noProof="0">
                <a:ln>
                  <a:noFill/>
                </a:ln>
                <a:solidFill>
                  <a:srgbClr val="FFFFFF"/>
                </a:solidFill>
                <a:effectLst/>
                <a:uLnTx/>
                <a:uFillTx/>
                <a:latin typeface="Segoe UI" charset="0"/>
                <a:cs typeface="Segoe UI" charset="0"/>
              </a:rPr>
              <a:t>Support for: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iOS Extensions</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Watch</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Android Wear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Amazon Fire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 more</a:t>
            </a:r>
          </a:p>
        </p:txBody>
      </p:sp>
    </p:spTree>
    <p:extLst>
      <p:ext uri="{BB962C8B-B14F-4D97-AF65-F5344CB8AC3E}">
        <p14:creationId xmlns:p14="http://schemas.microsoft.com/office/powerpoint/2010/main" val="803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Mix and match to create workflows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Azure DevOps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lets developers </a:t>
            </a:r>
            <a:br>
              <a:rPr lang="en-US" sz="1600">
                <a:gradFill>
                  <a:gsLst>
                    <a:gs pos="2247">
                      <a:srgbClr val="1A1A1A"/>
                    </a:gs>
                    <a:gs pos="18352">
                      <a:srgbClr val="1A1A1A"/>
                    </a:gs>
                  </a:gsLst>
                  <a:lin ang="5400000" scaled="1"/>
                </a:gradFill>
                <a:latin typeface="Segoe UI"/>
                <a:cs typeface="Segoe UI"/>
              </a:rPr>
            </a:br>
            <a:r>
              <a:rPr lang="en-US" sz="1600">
                <a:gradFill>
                  <a:gsLst>
                    <a:gs pos="2247">
                      <a:srgbClr val="1A1A1A"/>
                    </a:gs>
                    <a:gs pos="18352">
                      <a:srgbClr val="1A1A1A"/>
                    </a:gs>
                  </a:gsLst>
                  <a:lin ang="5400000" scaled="1"/>
                </a:gradFill>
                <a:latin typeface="Segoe UI"/>
              </a:rPr>
              <a:t>choose the tools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and languages that</a:t>
            </a:r>
            <a:r>
              <a:rPr lang="en-US" sz="1600">
                <a:gradFill>
                  <a:gsLst>
                    <a:gs pos="2247">
                      <a:srgbClr val="1A1A1A"/>
                    </a:gs>
                    <a:gs pos="18352">
                      <a:srgbClr val="1A1A1A"/>
                    </a:gs>
                  </a:gsLst>
                  <a:lin ang="5400000" scaled="1"/>
                </a:gradFill>
                <a:latin typeface="Segoe UI"/>
                <a:cs typeface="Segoe UI"/>
              </a:rPr>
              <a:t> </a:t>
            </a:r>
            <a:r>
              <a:rPr lang="en-US" sz="1600">
                <a:gradFill>
                  <a:gsLst>
                    <a:gs pos="2247">
                      <a:srgbClr val="1A1A1A"/>
                    </a:gs>
                    <a:gs pos="18352">
                      <a:srgbClr val="1A1A1A"/>
                    </a:gs>
                  </a:gsLst>
                  <a:lin ang="5400000" scaled="1"/>
                </a:gra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algn="ctr" defTabSz="914192">
              <a:defRPr/>
            </a:pPr>
            <a:r>
              <a:rPr lang="en-US" sz="1600">
                <a:gradFill>
                  <a:gsLst>
                    <a:gs pos="2247">
                      <a:srgbClr val="1A1A1A"/>
                    </a:gs>
                    <a:gs pos="18352">
                      <a:srgbClr val="1A1A1A"/>
                    </a:gs>
                  </a:gsLst>
                  <a:lin ang="5400000" scaled="1"/>
                </a:gradFill>
                <a:latin typeface="Segoe UI"/>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GB" sz="1765">
                <a:solidFill>
                  <a:srgbClr val="1A1A1A">
                    <a:lumMod val="65000"/>
                    <a:lumOff val="35000"/>
                  </a:srgbClr>
                </a:solidFill>
                <a:latin typeface="Segoe UI"/>
              </a:rPr>
              <a:t>Your tools, languages, and clouds</a:t>
            </a:r>
            <a:endParaRPr lang="en-US" sz="1765">
              <a:solidFill>
                <a:srgbClr val="1A1A1A">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lvl="0"/>
            <a:r>
              <a:rPr lang="en-US" sz="1769"/>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CI/CD platform, FREE for open source projects</a:t>
            </a:r>
            <a:endParaRPr lang="en-US" sz="1769">
              <a:gradFill>
                <a:gsLst>
                  <a:gs pos="2247">
                    <a:srgbClr val="1A1A1A"/>
                  </a:gs>
                  <a:gs pos="18352">
                    <a:srgbClr val="1A1A1A"/>
                  </a:gs>
                </a:gsLst>
                <a:lin ang="5400000" scaled="1"/>
              </a:gra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Unlimited, Cloud-Hosted Private Git Repos </a:t>
            </a:r>
            <a:endParaRPr lang="en-US" sz="1769">
              <a:gradFill>
                <a:gsLst>
                  <a:gs pos="2247">
                    <a:srgbClr val="1A1A1A"/>
                  </a:gs>
                  <a:gs pos="18352">
                    <a:srgbClr val="1A1A1A"/>
                  </a:gs>
                </a:gsLst>
                <a:lin ang="5400000" scaled="1"/>
              </a:gra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Manual and Exploratory Testing Tools</a:t>
            </a:r>
            <a:endParaRPr lang="en-US" sz="1769">
              <a:gradFill>
                <a:gsLst>
                  <a:gs pos="2247">
                    <a:srgbClr val="1A1A1A"/>
                  </a:gs>
                  <a:gs pos="18352">
                    <a:srgbClr val="1A1A1A"/>
                  </a:gs>
                </a:gsLst>
                <a:lin ang="5400000" scaled="1"/>
              </a:gra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lvl="0">
              <a:defRPr/>
            </a:pPr>
            <a:r>
              <a:rPr lang="en-GB" sz="1769">
                <a:gradFill>
                  <a:gsLst>
                    <a:gs pos="2247">
                      <a:srgbClr val="1A1A1A"/>
                    </a:gs>
                    <a:gs pos="18352">
                      <a:srgbClr val="1A1A1A"/>
                    </a:gs>
                  </a:gsLst>
                  <a:lin ang="5400000" scaled="1"/>
                </a:gradFill>
              </a:rPr>
              <a:t>Package Management for Maven, </a:t>
            </a:r>
            <a:r>
              <a:rPr lang="en-GB" sz="1769" err="1">
                <a:gradFill>
                  <a:gsLst>
                    <a:gs pos="2247">
                      <a:srgbClr val="1A1A1A"/>
                    </a:gs>
                    <a:gs pos="18352">
                      <a:srgbClr val="1A1A1A"/>
                    </a:gs>
                  </a:gsLst>
                  <a:lin ang="5400000" scaled="1"/>
                </a:gradFill>
              </a:rPr>
              <a:t>npm</a:t>
            </a:r>
            <a:r>
              <a:rPr lang="en-GB" sz="1769">
                <a:gradFill>
                  <a:gsLst>
                    <a:gs pos="2247">
                      <a:srgbClr val="1A1A1A"/>
                    </a:gs>
                    <a:gs pos="18352">
                      <a:srgbClr val="1A1A1A"/>
                    </a:gs>
                  </a:gsLst>
                  <a:lin ang="5400000" scaled="1"/>
                </a:gradFill>
              </a:rPr>
              <a:t>, and NuGet</a:t>
            </a:r>
            <a:r>
              <a:rPr lang="en-GB">
                <a:gradFill>
                  <a:gsLst>
                    <a:gs pos="2247">
                      <a:srgbClr val="1A1A1A"/>
                    </a:gs>
                    <a:gs pos="18352">
                      <a:srgbClr val="1A1A1A"/>
                    </a:gs>
                  </a:gsLst>
                  <a:lin ang="5400000" scaled="1"/>
                </a:gradFill>
              </a:rPr>
              <a:t>.</a:t>
            </a:r>
            <a:endParaRPr lang="en-US">
              <a:gradFill>
                <a:gsLst>
                  <a:gs pos="2247">
                    <a:srgbClr val="1A1A1A"/>
                  </a:gs>
                  <a:gs pos="18352">
                    <a:srgbClr val="1A1A1A"/>
                  </a:gs>
                </a:gsLst>
                <a:lin ang="5400000" scaled="1"/>
              </a:gra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2000">
                  <a:gradFill>
                    <a:gsLst>
                      <a:gs pos="18352">
                        <a:srgbClr val="FFFFFF"/>
                      </a:gs>
                      <a:gs pos="41199">
                        <a:srgbClr val="FFFFFF"/>
                      </a:gs>
                    </a:gsLst>
                    <a:lin ang="5400000" scaled="1"/>
                  </a:gradFill>
                  <a:latin typeface="Segoe UI Semibold" panose="020B0702040204020203" pitchFamily="34" charset="0"/>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099"/>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8477" y="1117577"/>
            <a:ext cx="10816237" cy="563458"/>
          </a:xfrm>
        </p:spPr>
        <p:txBody>
          <a:bodyPr/>
          <a:lstStyle/>
          <a:p>
            <a:r>
              <a:rPr lang="en-US"/>
              <a:t>iOS Large Titles</a:t>
            </a:r>
          </a:p>
        </p:txBody>
      </p:sp>
      <p:sp>
        <p:nvSpPr>
          <p:cNvPr id="2" name="Title 1"/>
          <p:cNvSpPr>
            <a:spLocks noGrp="1"/>
          </p:cNvSpPr>
          <p:nvPr>
            <p:ph type="title"/>
          </p:nvPr>
        </p:nvSpPr>
        <p:spPr/>
        <p:txBody>
          <a:bodyPr/>
          <a:lstStyle/>
          <a:p>
            <a:r>
              <a:rPr lang="en-US"/>
              <a:t>Platform Specifics</a:t>
            </a:r>
          </a:p>
        </p:txBody>
      </p:sp>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3"/>
          <a:stretch>
            <a:fillRect/>
          </a:stretch>
        </p:blipFill>
        <p:spPr>
          <a:xfrm>
            <a:off x="459153" y="4261692"/>
            <a:ext cx="11378358" cy="1856720"/>
          </a:xfrm>
          <a:prstGeom prst="rect">
            <a:avLst/>
          </a:prstGeom>
          <a:ln>
            <a:noFill/>
          </a:ln>
          <a:effectLst>
            <a:outerShdw blurRad="292100" dist="139700" dir="2700000" algn="tl" rotWithShape="0">
              <a:srgbClr val="333333">
                <a:alpha val="65000"/>
              </a:srgbClr>
            </a:outerShdw>
          </a:effectLst>
        </p:spPr>
      </p:pic>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010" y="0"/>
            <a:ext cx="387746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538477" y="2555644"/>
            <a:ext cx="8765255" cy="96646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D9B19C0-EA02-44C0-978B-0EDF3943D9F2}"/>
              </a:ext>
            </a:extLst>
          </p:cNvPr>
          <p:cNvSpPr txBox="1"/>
          <p:nvPr/>
        </p:nvSpPr>
        <p:spPr>
          <a:xfrm>
            <a:off x="538477" y="2064774"/>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538477" y="3839953"/>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XAML</a:t>
            </a:r>
          </a:p>
        </p:txBody>
      </p:sp>
    </p:spTree>
    <p:extLst>
      <p:ext uri="{BB962C8B-B14F-4D97-AF65-F5344CB8AC3E}">
        <p14:creationId xmlns:p14="http://schemas.microsoft.com/office/powerpoint/2010/main" val="1517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110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a:solidFill>
                  <a:srgbClr val="404040"/>
                </a:solidFill>
                <a:cs typeface="Arial"/>
              </a:rPr>
              <a:t>Names</a:t>
            </a:r>
          </a:p>
          <a:p>
            <a:pPr defTabSz="914314"/>
            <a:r>
              <a:rPr lang="en-US" sz="1961" kern="0">
                <a:solidFill>
                  <a:srgbClr val="404040"/>
                </a:solidFill>
                <a:latin typeface="Segoe UI Light"/>
                <a:cs typeface="Arial"/>
              </a:rPr>
              <a:t>Title</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2328863" cy="416695"/>
            </a:xfrm>
            <a:prstGeom prst="rect">
              <a:avLst/>
            </a:prstGeom>
            <a:noFill/>
          </p:spPr>
          <p:txBody>
            <a:bodyPr wrap="square" rtlCol="0">
              <a:spAutoFit/>
            </a:bodyPr>
            <a:lstStyle/>
            <a:p>
              <a:pPr defTabSz="914314">
                <a:lnSpc>
                  <a:spcPct val="130000"/>
                </a:lnSpc>
              </a:pPr>
              <a:r>
                <a:rPr lang="en-US" sz="1765" kern="0">
                  <a:solidFill>
                    <a:srgbClr val="404040"/>
                  </a:solidFill>
                  <a:latin typeface="Segoe UI Light"/>
                  <a:cs typeface="Arial"/>
                </a:rPr>
                <a:t>email</a:t>
              </a:r>
            </a:p>
          </p:txBody>
        </p:sp>
        <p:sp>
          <p:nvSpPr>
            <p:cNvPr id="11" name="TextBox 10"/>
            <p:cNvSpPr txBox="1"/>
            <p:nvPr/>
          </p:nvSpPr>
          <p:spPr>
            <a:xfrm>
              <a:off x="5833269" y="5935662"/>
              <a:ext cx="2024063" cy="416695"/>
            </a:xfrm>
            <a:prstGeom prst="rect">
              <a:avLst/>
            </a:prstGeom>
            <a:noFill/>
          </p:spPr>
          <p:txBody>
            <a:bodyPr wrap="square" rtlCol="0">
              <a:spAutoFit/>
            </a:bodyPr>
            <a:lstStyle/>
            <a:p>
              <a:pPr algn="ctr" defTabSz="914314">
                <a:lnSpc>
                  <a:spcPct val="130000"/>
                </a:lnSpc>
              </a:pPr>
              <a:r>
                <a:rPr lang="en-US" sz="1765" kern="0">
                  <a:solidFill>
                    <a:srgbClr val="404040"/>
                  </a:solidFill>
                  <a:latin typeface="Segoe UI Light"/>
                  <a:cs typeface="Arial"/>
                </a:rPr>
                <a:t>Website</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a:solidFill>
                    <a:srgbClr val="404040"/>
                  </a:solidFill>
                  <a:latin typeface="Segoe UI Light"/>
                  <a:cs typeface="Arial"/>
                </a:rPr>
                <a:t>@Twitter</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 </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4523</Words>
  <Application>Microsoft Office PowerPoint</Application>
  <PresentationFormat>Widescreen</PresentationFormat>
  <Paragraphs>739</Paragraphs>
  <Slides>73</Slides>
  <Notes>69</Notes>
  <HiddenSlides>0</HiddenSlides>
  <MMClips>3</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73</vt:i4>
      </vt:variant>
    </vt:vector>
  </HeadingPairs>
  <TitlesOfParts>
    <vt:vector size="91" baseType="lpstr">
      <vt:lpstr>.AppleSystemUIFont</vt:lpstr>
      <vt:lpstr>Arial</vt:lpstr>
      <vt:lpstr>Calibri</vt:lpstr>
      <vt:lpstr>Calibri Light</vt:lpstr>
      <vt:lpstr>Consolas</vt:lpstr>
      <vt:lpstr>Helvetica Light</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.NET: Your platform for building anything</vt:lpstr>
      <vt:lpstr>What is Xamarin?</vt:lpstr>
      <vt:lpstr>PowerPoint Presentation</vt:lpstr>
      <vt:lpstr>Why Xamarin Now?</vt:lpstr>
      <vt:lpstr>Software drives more of the things we do every day.</vt:lpstr>
      <vt:lpstr>New challenges </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Demo:  Xamarin Development</vt:lpstr>
      <vt:lpstr>PowerPoint Presentation</vt:lpstr>
      <vt:lpstr>PowerPoint Presentation</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Native performance</vt:lpstr>
      <vt:lpstr>✓ Always up-to-date</vt:lpstr>
      <vt:lpstr>PowerPoint Presentation</vt:lpstr>
      <vt:lpstr>Libraries &amp; Tools</vt:lpstr>
      <vt:lpstr>Frameworks</vt:lpstr>
      <vt:lpstr>Continuous Integration &amp; Delivery</vt:lpstr>
      <vt:lpstr>Intelligent Clouds</vt:lpstr>
      <vt:lpstr>PowerPoint Presentation</vt:lpstr>
      <vt:lpstr>PowerPoint Presentation</vt:lpstr>
      <vt:lpstr>Cloud Mobile App Architecture</vt:lpstr>
      <vt:lpstr>PowerPoint Presentation</vt:lpstr>
      <vt:lpstr>PowerPoint Presentation</vt:lpstr>
      <vt:lpstr>Azure DevOps: Choose what you love</vt:lpstr>
      <vt:lpstr>Azure DevOps</vt:lpstr>
      <vt:lpstr>Xamarin.Forms Overview</vt:lpstr>
      <vt:lpstr>What’s included</vt:lpstr>
      <vt:lpstr>Pages &amp; Layouts</vt:lpstr>
      <vt:lpstr>Controls</vt:lpstr>
      <vt:lpstr>PowerPoint Presentation</vt:lpstr>
      <vt:lpstr>PowerPoint Presentation</vt:lpstr>
      <vt:lpstr>Platform Specifics</vt:lpstr>
      <vt:lpstr>Platform Specifics</vt:lpstr>
      <vt:lpstr>Messaging Center</vt:lpstr>
      <vt:lpstr>Dependency Service</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IntelliCode Support for C# &amp; XAML</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2020-10-14T21:33:03Z</dcterms:modified>
  <cp:category>Development</cp:category>
</cp:coreProperties>
</file>